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Теплых" initials="СТ" lastIdx="1" clrIdx="0">
    <p:extLst>
      <p:ext uri="{19B8F6BF-5375-455C-9EA6-DF929625EA0E}">
        <p15:presenceInfo xmlns:p15="http://schemas.microsoft.com/office/powerpoint/2012/main" userId="ac8b3aabe775fb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A6E83-2F6D-4B6F-BA26-4CB17260D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CCE02B-FE03-4813-B044-5AE1C557F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05532A-0A2B-47CA-BDCC-24CFB704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67931-AABB-4847-A69D-A40CDFE4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87C4F-18EC-4C08-B0A8-C5370807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58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87E0F-72EA-4A68-A9D9-447AB4D2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67A4A-D0A9-40B5-ADE3-B18F9505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B19E99-7C04-43D6-99BE-B2278955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12BFDD-62DF-4AA0-8BC8-A4BD3486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6BF3A3-899E-4CFA-8EA1-34B9C5AB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25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020455-E8C5-407F-A1B1-9C327BF7F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D6DD13-25F8-4288-9D65-14A016440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7DE98-6F2F-4A43-9275-84D1E8F7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B21ED-2F46-4F0E-B0D7-D26DE4ED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B9DA8-C8EF-4E1F-8446-59E45C70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20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DBCA8-5F0B-42AE-A51A-7AEF858B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EF0956-C6F0-4E6E-9A79-42F44949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D97B6-B273-4420-9D38-9AF3545D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632F0F-D4AE-4E58-A917-B1B8D8D0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24D77A-646E-4913-982B-92935080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63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8D8F3-4777-47D0-A23A-9C3CC880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3C84C8-E81F-42DA-B31B-0CE4339ED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85C53-333C-4D6E-8C36-6D0BBA7F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FA5F0-17FF-4593-B658-9652BCC2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560319-9E1A-452F-BB17-AE0FBCC7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2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9ACBC-9993-4E55-B6DE-1D980607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8F557-794B-495A-AFEA-70C4259DE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71CC9B-61C6-4003-815B-D8082C22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75A74A-2DD0-474B-8950-311D0C95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23100E-DFD5-420F-8CB6-87F58029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E0F3DD-7E2E-4A64-AF9A-C36BA169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00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4F30C-FF08-4F3B-95CA-D0BB5CB2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45DBED-0DFA-45ED-B13B-A1383D59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1FEE7F-BB3B-4B6D-A36B-A2DDA0A61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5B126B-9667-446E-880F-3F95E47E0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8DEDBD-72A5-4466-A803-886E09E74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53F27C-F857-48EC-94C3-9A60FE33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F35267-F652-431A-BB71-7CA7EBFC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CA406B-89C8-4238-8DBD-419DE1B2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18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9D756-C9F5-41B2-A63B-4905F7EB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1B71BA-7C3F-404E-8316-2DBD70EE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B09829-4EF6-47AF-8193-524C85E1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E78FC8-B2B5-4587-8E0D-B1CD4824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6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B9B023-6743-4D53-8024-56C83F0F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7A44D0-9E2A-41E4-A834-9139FF58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2B8459-18C1-401B-B224-308F84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92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7E093-8473-4A19-8087-528B4099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87E5BE-C836-4C2E-9A0A-CAE9D00F6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89A76F-A3D8-4D19-AEF4-66F002BF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1D78B-2BDA-4CB2-8F3B-86E1B3AC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47B7AE-215C-4FB9-B06F-CC5BAAC2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0326EF-0D41-4FD9-A70B-BE64F711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61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51397-5189-4AF6-A63E-950A8E4B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1A8E0A-3CDA-43C4-9D6C-C0F5966B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087E55-CBC3-4D55-84C2-AD11057DD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FF9278-4B86-4C71-A645-8D387A09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9D454C-A254-4E19-A24E-FD712942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8B1EE0-A708-43BD-95F6-3D02E693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4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E03B7-C8D9-4B9D-86C6-EB5C2097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EA35AF-EEF3-4EBF-A8D5-FB9D3BE2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106510-056E-4AA3-85C7-E6A1C99DA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C7810-515C-4DC1-AA50-626416A06C40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C4D23-9726-4157-84BA-573BE0108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11F784-C1AF-4D5C-9545-986342D83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54725-419D-491E-A8F3-5B42F35646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08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CF595-7392-4604-BB92-26F06AB2C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76B5E-9260-43CD-8C03-D86670007EA7}"/>
              </a:ext>
            </a:extLst>
          </p:cNvPr>
          <p:cNvSpPr txBox="1"/>
          <p:nvPr/>
        </p:nvSpPr>
        <p:spPr>
          <a:xfrm>
            <a:off x="359228" y="63363"/>
            <a:ext cx="11473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Министерство образования и науки</a:t>
            </a:r>
            <a:r>
              <a:rPr lang="en-US" sz="24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Республики Башкортостан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Государственное бюджетное профессиональное образовательное учреждение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Уфимский колледж статистики, информатики и вычислительной техники</a:t>
            </a:r>
            <a:endParaRPr lang="en-US" sz="24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B0A83-5F56-437A-9833-EEA7F23D7775}"/>
              </a:ext>
            </a:extLst>
          </p:cNvPr>
          <p:cNvSpPr txBox="1"/>
          <p:nvPr/>
        </p:nvSpPr>
        <p:spPr>
          <a:xfrm>
            <a:off x="1138645" y="2419731"/>
            <a:ext cx="99147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АВТОМАТИЗАЦИЯ УЧЕТА УКРАШЕНИЙ В ЮВЕЛИРНОЙ МАСТЕРСКОЙ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EB928-3FDE-4725-AF3A-DE5B351D2F4F}"/>
              </a:ext>
            </a:extLst>
          </p:cNvPr>
          <p:cNvSpPr txBox="1"/>
          <p:nvPr/>
        </p:nvSpPr>
        <p:spPr>
          <a:xfrm>
            <a:off x="6095999" y="5101866"/>
            <a:ext cx="599149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Дипломник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Теплых С.А.</a:t>
            </a:r>
          </a:p>
          <a:p>
            <a:pPr algn="r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Группа: 19ИС-1</a:t>
            </a:r>
          </a:p>
          <a:p>
            <a:pPr algn="r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Руководитель: Набиева Л.Р.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0012C-8485-4771-AF47-CC0302E937C8}"/>
              </a:ext>
            </a:extLst>
          </p:cNvPr>
          <p:cNvSpPr txBox="1"/>
          <p:nvPr/>
        </p:nvSpPr>
        <p:spPr>
          <a:xfrm>
            <a:off x="5381896" y="6365558"/>
            <a:ext cx="1428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Уфа 2023</a:t>
            </a:r>
            <a:endParaRPr lang="ru-RU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92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376791" y="112265"/>
            <a:ext cx="7438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Авторизация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6217914-0227-48DF-9796-EEB531C43382}"/>
              </a:ext>
            </a:extLst>
          </p:cNvPr>
          <p:cNvGrpSpPr/>
          <p:nvPr/>
        </p:nvGrpSpPr>
        <p:grpSpPr>
          <a:xfrm>
            <a:off x="1518377" y="1147860"/>
            <a:ext cx="4312596" cy="5399964"/>
            <a:chOff x="5321030" y="1478604"/>
            <a:chExt cx="3813242" cy="4815192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4630CA21-FB96-4C39-9C34-63B49C873A91}"/>
                </a:ext>
              </a:extLst>
            </p:cNvPr>
            <p:cNvSpPr/>
            <p:nvPr/>
          </p:nvSpPr>
          <p:spPr>
            <a:xfrm>
              <a:off x="5321030" y="1478604"/>
              <a:ext cx="3813242" cy="481519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33112E4-ED90-400E-B30D-94C4A3E75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47" t="11602" r="59543" b="5459"/>
            <a:stretch/>
          </p:blipFill>
          <p:spPr>
            <a:xfrm>
              <a:off x="5476672" y="1508343"/>
              <a:ext cx="3501957" cy="4765997"/>
            </a:xfrm>
            <a:prstGeom prst="rect">
              <a:avLst/>
            </a:prstGeom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DF27B66-ED0C-4D24-AEF6-87FD323EC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843" y="1573374"/>
            <a:ext cx="3285518" cy="1851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53A8A5-05BB-4522-9833-51EF10596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401" y="3857017"/>
            <a:ext cx="1713356" cy="173951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4D9CDF-69F3-45F9-82AA-8AC814FBF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126" y="3857017"/>
            <a:ext cx="1621800" cy="17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</a:t>
            </a:r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69873" y="1050082"/>
            <a:ext cx="4889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кассира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0A97C5-3A7F-48C0-9EE0-16516FC29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00" y="1973412"/>
            <a:ext cx="8769882" cy="47503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E632EC-B9EF-4F29-8358-B970C919D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379" y="5307064"/>
            <a:ext cx="2095500" cy="12668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8B63BD-0757-4FD1-BFDF-AC370E889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451" y="229447"/>
            <a:ext cx="2973153" cy="5870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F254F-2A6D-4B65-9DFA-62A360E738FA}"/>
              </a:ext>
            </a:extLst>
          </p:cNvPr>
          <p:cNvSpPr txBox="1"/>
          <p:nvPr/>
        </p:nvSpPr>
        <p:spPr>
          <a:xfrm>
            <a:off x="4426085" y="63376"/>
            <a:ext cx="46303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Составление заказа на изготовление изделия</a:t>
            </a:r>
          </a:p>
        </p:txBody>
      </p:sp>
    </p:spTree>
    <p:extLst>
      <p:ext uri="{BB962C8B-B14F-4D97-AF65-F5344CB8AC3E}">
        <p14:creationId xmlns:p14="http://schemas.microsoft.com/office/powerpoint/2010/main" val="50116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5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376791" y="112265"/>
            <a:ext cx="7438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«Корзина»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019C7-39F9-4E93-AEAE-154D7ED4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3" y="1176360"/>
            <a:ext cx="9741580" cy="52766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29BB25-FA9A-4F75-868B-B6F223309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1" y="3687495"/>
            <a:ext cx="2978210" cy="12655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8B7761-7469-4703-A699-FFEEA907E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81" y="5153589"/>
            <a:ext cx="2232948" cy="118319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FE6696-9C80-4938-82B8-96A76EB6C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760" y="5153589"/>
            <a:ext cx="2063919" cy="11831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2178E32-7D32-440D-9356-CAE6BAF471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843" y="5153590"/>
            <a:ext cx="2544313" cy="11831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BBD097-CA66-4CDE-9192-EFE27F337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7391" y="4501436"/>
            <a:ext cx="2149624" cy="82821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713393-981F-4583-865F-FF8C1B93EC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4861" y="3687495"/>
            <a:ext cx="3663295" cy="126550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8C86F6-724D-4D8F-9177-9F8CB5A0FD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81" y="2561133"/>
            <a:ext cx="2978210" cy="10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3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820091" y="112265"/>
            <a:ext cx="8551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кассовый чек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331A366-4943-4225-9FE2-4BAAEFA66E6E}"/>
              </a:ext>
            </a:extLst>
          </p:cNvPr>
          <p:cNvGrpSpPr/>
          <p:nvPr/>
        </p:nvGrpSpPr>
        <p:grpSpPr>
          <a:xfrm>
            <a:off x="1136573" y="1866591"/>
            <a:ext cx="9918853" cy="4680124"/>
            <a:chOff x="1538591" y="1866591"/>
            <a:chExt cx="9278566" cy="4378010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AD628A3B-1298-47B9-9095-D46C096E33DF}"/>
                </a:ext>
              </a:extLst>
            </p:cNvPr>
            <p:cNvSpPr/>
            <p:nvPr/>
          </p:nvSpPr>
          <p:spPr>
            <a:xfrm>
              <a:off x="1538591" y="1866591"/>
              <a:ext cx="9278566" cy="4378010"/>
            </a:xfrm>
            <a:prstGeom prst="roundRect">
              <a:avLst>
                <a:gd name="adj" fmla="val 6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667F639-602B-4AA0-B95C-CEF3BF46F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056" y="1978856"/>
              <a:ext cx="9052974" cy="4188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96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820091" y="112265"/>
            <a:ext cx="8551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клиентов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FE360C-B419-42FC-A3A3-98B781EDC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359"/>
          <a:stretch/>
        </p:blipFill>
        <p:spPr>
          <a:xfrm>
            <a:off x="217830" y="1444155"/>
            <a:ext cx="11756340" cy="44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67896" y="1177601"/>
            <a:ext cx="7574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формирования сертификата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4F9E62-5090-4AA0-9268-0BE1F40E9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6" y="1918376"/>
            <a:ext cx="8903799" cy="48228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521781-203C-466C-9E5B-D54B39996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591" y="1369186"/>
            <a:ext cx="2784513" cy="4613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1FA48-9996-44AB-8311-A67A95C542E6}"/>
              </a:ext>
            </a:extLst>
          </p:cNvPr>
          <p:cNvSpPr txBox="1"/>
          <p:nvPr/>
        </p:nvSpPr>
        <p:spPr>
          <a:xfrm>
            <a:off x="7910397" y="91754"/>
            <a:ext cx="4113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добавления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7344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820091" y="112265"/>
            <a:ext cx="8551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сертификат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85FEE-1BF5-45A5-8C96-3D141E47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0" y="1887605"/>
            <a:ext cx="9423100" cy="48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22500" y="1147862"/>
            <a:ext cx="84293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скупки изделий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5B1C07-1F4D-4D49-9B4E-F6F7BE24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00" y="2120629"/>
            <a:ext cx="8530409" cy="4620638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1931450-5A6A-437C-A266-6EBA675E5D55}"/>
              </a:ext>
            </a:extLst>
          </p:cNvPr>
          <p:cNvGrpSpPr/>
          <p:nvPr/>
        </p:nvGrpSpPr>
        <p:grpSpPr>
          <a:xfrm>
            <a:off x="8748894" y="2658078"/>
            <a:ext cx="3347120" cy="2315183"/>
            <a:chOff x="7427785" y="926961"/>
            <a:chExt cx="4576508" cy="3165544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C39D1FE1-D96C-4817-9DE8-9CFC35CF434E}"/>
                </a:ext>
              </a:extLst>
            </p:cNvPr>
            <p:cNvSpPr/>
            <p:nvPr/>
          </p:nvSpPr>
          <p:spPr>
            <a:xfrm>
              <a:off x="7427785" y="926961"/>
              <a:ext cx="4576508" cy="3165544"/>
            </a:xfrm>
            <a:prstGeom prst="roundRect">
              <a:avLst>
                <a:gd name="adj" fmla="val 73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7FF6AB9-B457-4154-B8CB-35850071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19739" y="992573"/>
              <a:ext cx="4392599" cy="3034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612A22-DEF7-4D87-8644-05A768E385FC}"/>
              </a:ext>
            </a:extLst>
          </p:cNvPr>
          <p:cNvSpPr txBox="1"/>
          <p:nvPr/>
        </p:nvSpPr>
        <p:spPr>
          <a:xfrm>
            <a:off x="8327793" y="1156350"/>
            <a:ext cx="37682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товарный чек о скупке изделия</a:t>
            </a:r>
          </a:p>
        </p:txBody>
      </p:sp>
    </p:spTree>
    <p:extLst>
      <p:ext uri="{BB962C8B-B14F-4D97-AF65-F5344CB8AC3E}">
        <p14:creationId xmlns:p14="http://schemas.microsoft.com/office/powerpoint/2010/main" val="371696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278533" y="228362"/>
            <a:ext cx="7739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заказов ювелира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C3F51-CE4C-41A5-9B22-B908859DD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234"/>
          <a:stretch/>
        </p:blipFill>
        <p:spPr>
          <a:xfrm>
            <a:off x="149157" y="1237752"/>
            <a:ext cx="9381423" cy="39517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0DB99F-11BF-4576-8010-6BF319F3C4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99"/>
          <a:stretch/>
        </p:blipFill>
        <p:spPr>
          <a:xfrm>
            <a:off x="9679737" y="1228952"/>
            <a:ext cx="2338287" cy="45681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65C584-1D4A-4CF9-A514-22C180914650}"/>
              </a:ext>
            </a:extLst>
          </p:cNvPr>
          <p:cNvSpPr txBox="1"/>
          <p:nvPr/>
        </p:nvSpPr>
        <p:spPr>
          <a:xfrm>
            <a:off x="7511634" y="134234"/>
            <a:ext cx="45578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добавления изделия в прайс-лист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8C703A-A801-4703-93B6-E0E919CD11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1858"/>
          <a:stretch/>
        </p:blipFill>
        <p:spPr>
          <a:xfrm>
            <a:off x="2662136" y="5314303"/>
            <a:ext cx="6867728" cy="14189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1E9C0B-069B-4EA6-854F-2FD602F5D3C8}"/>
              </a:ext>
            </a:extLst>
          </p:cNvPr>
          <p:cNvSpPr txBox="1"/>
          <p:nvPr/>
        </p:nvSpPr>
        <p:spPr>
          <a:xfrm>
            <a:off x="87346" y="5331257"/>
            <a:ext cx="24874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скупленных изделий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C8562A4-9FFE-448F-B2A3-968FE43D0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578" y="3831907"/>
            <a:ext cx="25908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666672" y="112265"/>
            <a:ext cx="8858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«Меню менеджера»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CDCEC-A43F-4218-91ED-F732653C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3" y="1152182"/>
            <a:ext cx="10071634" cy="5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3DEEC-8418-4ECE-99F1-06FF12889C52}"/>
              </a:ext>
            </a:extLst>
          </p:cNvPr>
          <p:cNvSpPr txBox="1"/>
          <p:nvPr/>
        </p:nvSpPr>
        <p:spPr>
          <a:xfrm>
            <a:off x="1560376" y="2616262"/>
            <a:ext cx="90712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Упростить работу по ведению учета украшений в ювелирной мастерской</a:t>
            </a:r>
            <a:endParaRPr lang="ru-RU" sz="4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D1423-6D63-431C-BE70-034C5C87BFE9}"/>
              </a:ext>
            </a:extLst>
          </p:cNvPr>
          <p:cNvSpPr txBox="1"/>
          <p:nvPr/>
        </p:nvSpPr>
        <p:spPr>
          <a:xfrm>
            <a:off x="3321741" y="112265"/>
            <a:ext cx="55485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2304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666672" y="112265"/>
            <a:ext cx="8858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изделий менеджера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10C889-2C5F-445A-9909-F6A510E1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10" y="1147860"/>
            <a:ext cx="10267779" cy="55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-178924" y="1180018"/>
            <a:ext cx="3139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поставщиков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FEB8F-4CFC-4837-8376-37941E09F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902"/>
          <a:stretch/>
        </p:blipFill>
        <p:spPr>
          <a:xfrm>
            <a:off x="2782110" y="515562"/>
            <a:ext cx="9287389" cy="3274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BB14BDE-5CB7-49F6-8955-675F954C6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870"/>
          <a:stretch/>
        </p:blipFill>
        <p:spPr>
          <a:xfrm>
            <a:off x="122500" y="2634482"/>
            <a:ext cx="9287389" cy="33267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0ADD4D-788A-49D6-B47D-CC840B73AB1B}"/>
              </a:ext>
            </a:extLst>
          </p:cNvPr>
          <p:cNvSpPr txBox="1"/>
          <p:nvPr/>
        </p:nvSpPr>
        <p:spPr>
          <a:xfrm>
            <a:off x="9230966" y="4124550"/>
            <a:ext cx="3139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материалов</a:t>
            </a:r>
          </a:p>
        </p:txBody>
      </p:sp>
    </p:spTree>
    <p:extLst>
      <p:ext uri="{BB962C8B-B14F-4D97-AF65-F5344CB8AC3E}">
        <p14:creationId xmlns:p14="http://schemas.microsoft.com/office/powerpoint/2010/main" val="584391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</a:t>
            </a: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084962" y="220901"/>
            <a:ext cx="8022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с данными сотрудников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A95BE0-3F55-40C2-9DB8-1BCFF0C40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06" y="1115847"/>
            <a:ext cx="10270788" cy="556334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ADDB0DC-C318-4E41-99B1-1C06F7B92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55" y="5242290"/>
            <a:ext cx="2124075" cy="12668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4AA09C-6E49-4263-B5CE-B5CD8142B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413" y="5242290"/>
            <a:ext cx="17526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190017" y="220901"/>
            <a:ext cx="9811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«Отчет по проданным изделиям»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3D3E1B-9330-47CA-84C0-777C9F96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6" y="3002880"/>
            <a:ext cx="2619375" cy="12668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EF93EC-9FA5-4DC5-8B3B-2679063220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432"/>
          <a:stretch/>
        </p:blipFill>
        <p:spPr>
          <a:xfrm>
            <a:off x="175096" y="1111785"/>
            <a:ext cx="11867747" cy="1836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E6B85-258B-426A-A112-9573212A836F}"/>
              </a:ext>
            </a:extLst>
          </p:cNvPr>
          <p:cNvSpPr txBox="1"/>
          <p:nvPr/>
        </p:nvSpPr>
        <p:spPr>
          <a:xfrm>
            <a:off x="77980" y="4568551"/>
            <a:ext cx="27164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отчет по проданным изделиям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17AE8A0-2255-4B5F-B049-3A436DA3C21A}"/>
              </a:ext>
            </a:extLst>
          </p:cNvPr>
          <p:cNvGrpSpPr/>
          <p:nvPr/>
        </p:nvGrpSpPr>
        <p:grpSpPr>
          <a:xfrm>
            <a:off x="3020943" y="3429000"/>
            <a:ext cx="8383118" cy="3208099"/>
            <a:chOff x="2794473" y="3429000"/>
            <a:chExt cx="8609588" cy="3294766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33F3F66-603E-48A5-BAF4-CFDD905A3EA7}"/>
                </a:ext>
              </a:extLst>
            </p:cNvPr>
            <p:cNvSpPr/>
            <p:nvPr/>
          </p:nvSpPr>
          <p:spPr>
            <a:xfrm>
              <a:off x="2794473" y="3429000"/>
              <a:ext cx="8609588" cy="3294766"/>
            </a:xfrm>
            <a:prstGeom prst="roundRec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A316830-D30B-4502-8762-0F875E8AB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309" y="3536032"/>
              <a:ext cx="8405915" cy="308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81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190017" y="220901"/>
            <a:ext cx="9811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«Отчет по проданным сертификатам»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E6B85-258B-426A-A112-9573212A836F}"/>
              </a:ext>
            </a:extLst>
          </p:cNvPr>
          <p:cNvSpPr txBox="1"/>
          <p:nvPr/>
        </p:nvSpPr>
        <p:spPr>
          <a:xfrm>
            <a:off x="0" y="4376155"/>
            <a:ext cx="27164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отчет по проданным сертификатам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83363D-8305-4E4A-9E62-9845CFB14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624"/>
          <a:stretch/>
        </p:blipFill>
        <p:spPr>
          <a:xfrm>
            <a:off x="161760" y="1172725"/>
            <a:ext cx="11868480" cy="1824210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3C8ECE8-F478-4056-82BF-8CC430FB0AF4}"/>
              </a:ext>
            </a:extLst>
          </p:cNvPr>
          <p:cNvGrpSpPr/>
          <p:nvPr/>
        </p:nvGrpSpPr>
        <p:grpSpPr>
          <a:xfrm>
            <a:off x="2794472" y="3292533"/>
            <a:ext cx="8609588" cy="3200400"/>
            <a:chOff x="2794473" y="3229584"/>
            <a:chExt cx="8609588" cy="3200400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33F3F66-603E-48A5-BAF4-CFDD905A3EA7}"/>
                </a:ext>
              </a:extLst>
            </p:cNvPr>
            <p:cNvSpPr/>
            <p:nvPr/>
          </p:nvSpPr>
          <p:spPr>
            <a:xfrm>
              <a:off x="2794473" y="3229584"/>
              <a:ext cx="8609588" cy="3200400"/>
            </a:xfrm>
            <a:prstGeom prst="roundRec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6DBCE284-38CE-4180-B534-5F54740E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1445" y="3309371"/>
              <a:ext cx="8415643" cy="3023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25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190017" y="220901"/>
            <a:ext cx="9811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Окно «Отчет по скупленным изделиям»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E6B85-258B-426A-A112-9573212A836F}"/>
              </a:ext>
            </a:extLst>
          </p:cNvPr>
          <p:cNvSpPr txBox="1"/>
          <p:nvPr/>
        </p:nvSpPr>
        <p:spPr>
          <a:xfrm>
            <a:off x="0" y="3793905"/>
            <a:ext cx="29848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Сформированный отчет по скупленным изделиям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17636-8BC1-43C7-AA91-0B2D65803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998"/>
          <a:stretch/>
        </p:blipFill>
        <p:spPr>
          <a:xfrm>
            <a:off x="144293" y="1143506"/>
            <a:ext cx="11930393" cy="1551056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1720A56-425A-4CA5-A8CD-9EF18D22884C}"/>
              </a:ext>
            </a:extLst>
          </p:cNvPr>
          <p:cNvGrpSpPr/>
          <p:nvPr/>
        </p:nvGrpSpPr>
        <p:grpSpPr>
          <a:xfrm>
            <a:off x="3063458" y="2953448"/>
            <a:ext cx="9057206" cy="2696578"/>
            <a:chOff x="3063458" y="2953448"/>
            <a:chExt cx="9057206" cy="2696578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33F3F66-603E-48A5-BAF4-CFDD905A3EA7}"/>
                </a:ext>
              </a:extLst>
            </p:cNvPr>
            <p:cNvSpPr/>
            <p:nvPr/>
          </p:nvSpPr>
          <p:spPr>
            <a:xfrm>
              <a:off x="3063458" y="2953448"/>
              <a:ext cx="9057206" cy="2696578"/>
            </a:xfrm>
            <a:prstGeom prst="roundRec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9759FD0-7196-49DC-B10D-8F273EF6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945" y="3042133"/>
              <a:ext cx="8861898" cy="254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80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968137" y="112265"/>
            <a:ext cx="825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Экономический раздел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4BFC4-2E6B-488F-9937-02B72E9799FF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A3F9A-7E3B-45D0-922C-6340E6C056E4}"/>
              </a:ext>
            </a:extLst>
          </p:cNvPr>
          <p:cNvSpPr txBox="1"/>
          <p:nvPr/>
        </p:nvSpPr>
        <p:spPr>
          <a:xfrm>
            <a:off x="203367" y="2240854"/>
            <a:ext cx="11785265" cy="237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Полные затраты на разработку программного продукта: </a:t>
            </a:r>
            <a:r>
              <a:rPr lang="ru-RU" sz="2600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53660,96  </a:t>
            </a:r>
            <a:r>
              <a:rPr lang="ru-RU" sz="2600" dirty="0" err="1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руб</a:t>
            </a:r>
            <a:r>
              <a:rPr lang="en-US" sz="2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  <a:endParaRPr lang="ru-RU" sz="2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ru-RU" sz="2600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Цена на рынке одной копии программного продукта: 27000 руб.</a:t>
            </a:r>
            <a:endParaRPr lang="ru-RU" sz="2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ru-RU" sz="2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Количество копий, необходимых для получения установочной прибыли: 3</a:t>
            </a:r>
          </a:p>
        </p:txBody>
      </p:sp>
    </p:spTree>
    <p:extLst>
      <p:ext uri="{BB962C8B-B14F-4D97-AF65-F5344CB8AC3E}">
        <p14:creationId xmlns:p14="http://schemas.microsoft.com/office/powerpoint/2010/main" val="1604541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968137" y="112265"/>
            <a:ext cx="825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Заключение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4BFC4-2E6B-488F-9937-02B72E9799FF}"/>
              </a:ext>
            </a:extLst>
          </p:cNvPr>
          <p:cNvSpPr txBox="1"/>
          <p:nvPr/>
        </p:nvSpPr>
        <p:spPr>
          <a:xfrm>
            <a:off x="11527277" y="6262101"/>
            <a:ext cx="51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A3F9A-7E3B-45D0-922C-6340E6C056E4}"/>
              </a:ext>
            </a:extLst>
          </p:cNvPr>
          <p:cNvSpPr txBox="1"/>
          <p:nvPr/>
        </p:nvSpPr>
        <p:spPr>
          <a:xfrm>
            <a:off x="409304" y="2118935"/>
            <a:ext cx="11633539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Результат проделанной работы: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Проведен анализ предметной области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Разработана концептуальная модель задачи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Использованы современные инструментальные средства разработки программных средств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Создан программный продукт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Протестирован программный продукт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Создана документация на сопровождение программного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1E3237-C447-4795-B36F-8B566AE28FBD}"/>
              </a:ext>
            </a:extLst>
          </p:cNvPr>
          <p:cNvSpPr txBox="1"/>
          <p:nvPr/>
        </p:nvSpPr>
        <p:spPr>
          <a:xfrm>
            <a:off x="122500" y="1230613"/>
            <a:ext cx="119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Было разработано настольное приложение для учета украшений в ювелирной мастерской</a:t>
            </a:r>
          </a:p>
        </p:txBody>
      </p:sp>
    </p:spTree>
    <p:extLst>
      <p:ext uri="{BB962C8B-B14F-4D97-AF65-F5344CB8AC3E}">
        <p14:creationId xmlns:p14="http://schemas.microsoft.com/office/powerpoint/2010/main" val="2117573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68A33ED-9375-43CC-8625-EB555385CD87}"/>
              </a:ext>
            </a:extLst>
          </p:cNvPr>
          <p:cNvSpPr/>
          <p:nvPr/>
        </p:nvSpPr>
        <p:spPr>
          <a:xfrm>
            <a:off x="740228" y="489857"/>
            <a:ext cx="10711543" cy="5878286"/>
          </a:xfrm>
          <a:prstGeom prst="roundRect">
            <a:avLst>
              <a:gd name="adj" fmla="val 5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6E23A3-8750-470B-AD5A-46FCEB2344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8" b="12912"/>
          <a:stretch/>
        </p:blipFill>
        <p:spPr>
          <a:xfrm>
            <a:off x="4704893" y="533466"/>
            <a:ext cx="2782213" cy="1240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3C1D2C-D27B-4B34-BE5F-3B28DF0436A3}"/>
              </a:ext>
            </a:extLst>
          </p:cNvPr>
          <p:cNvSpPr txBox="1"/>
          <p:nvPr/>
        </p:nvSpPr>
        <p:spPr>
          <a:xfrm>
            <a:off x="1227307" y="3057959"/>
            <a:ext cx="9737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7113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3321741" y="112265"/>
            <a:ext cx="55485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F50C-C4DB-403D-ADBA-E4449C28331E}"/>
              </a:ext>
            </a:extLst>
          </p:cNvPr>
          <p:cNvSpPr txBox="1"/>
          <p:nvPr/>
        </p:nvSpPr>
        <p:spPr>
          <a:xfrm>
            <a:off x="1560376" y="1344119"/>
            <a:ext cx="9071248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Описать предметную область;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Разработать концептуальную модель задачи;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Использовать современные инструментальные средства разработки программных средств;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Создать программный продукт;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Провести тестирование программного продукта;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Создать документацию на сопровождение программного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371478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1735449" y="112265"/>
            <a:ext cx="8721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прецедентов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7831BC-3D48-4B8F-A0B7-CB8EC5066E5D}"/>
              </a:ext>
            </a:extLst>
          </p:cNvPr>
          <p:cNvGrpSpPr/>
          <p:nvPr/>
        </p:nvGrpSpPr>
        <p:grpSpPr>
          <a:xfrm>
            <a:off x="910264" y="1278430"/>
            <a:ext cx="10371471" cy="4966171"/>
            <a:chOff x="1362075" y="1162053"/>
            <a:chExt cx="9467850" cy="453349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C42287A2-13E1-4FD9-88E0-224A7DEAD839}"/>
                </a:ext>
              </a:extLst>
            </p:cNvPr>
            <p:cNvSpPr/>
            <p:nvPr/>
          </p:nvSpPr>
          <p:spPr>
            <a:xfrm>
              <a:off x="1362075" y="1162053"/>
              <a:ext cx="9467850" cy="4533490"/>
            </a:xfrm>
            <a:prstGeom prst="roundRect">
              <a:avLst>
                <a:gd name="adj" fmla="val 5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345B88B-F2EB-4186-B11F-8DF3480E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115" y="1248595"/>
              <a:ext cx="9277769" cy="436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05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3077182" y="112265"/>
            <a:ext cx="6037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Входные данные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F50C-C4DB-403D-ADBA-E4449C28331E}"/>
              </a:ext>
            </a:extLst>
          </p:cNvPr>
          <p:cNvSpPr txBox="1"/>
          <p:nvPr/>
        </p:nvSpPr>
        <p:spPr>
          <a:xfrm>
            <a:off x="3894306" y="2449244"/>
            <a:ext cx="4403388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Список сотрудников;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Список материалов;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Прайс-лист изделий.</a:t>
            </a:r>
          </a:p>
        </p:txBody>
      </p:sp>
    </p:spTree>
    <p:extLst>
      <p:ext uri="{BB962C8B-B14F-4D97-AF65-F5344CB8AC3E}">
        <p14:creationId xmlns:p14="http://schemas.microsoft.com/office/powerpoint/2010/main" val="228324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853447" y="112265"/>
            <a:ext cx="648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Выходные данные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F50C-C4DB-403D-ADBA-E4449C28331E}"/>
              </a:ext>
            </a:extLst>
          </p:cNvPr>
          <p:cNvSpPr txBox="1"/>
          <p:nvPr/>
        </p:nvSpPr>
        <p:spPr>
          <a:xfrm>
            <a:off x="1822315" y="1479748"/>
            <a:ext cx="8547370" cy="389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Кассовый чек;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Товарный чек скупленного изделия;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Сертификат;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Отчет по проданным изделиям за период;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Отчет по скупленным изделиям за период;</a:t>
            </a:r>
          </a:p>
          <a:p>
            <a:pPr marL="542925" indent="-542925">
              <a:lnSpc>
                <a:spcPct val="150000"/>
              </a:lnSpc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Отчет по проданным сертификатам за период.</a:t>
            </a:r>
          </a:p>
        </p:txBody>
      </p:sp>
    </p:spTree>
    <p:extLst>
      <p:ext uri="{BB962C8B-B14F-4D97-AF65-F5344CB8AC3E}">
        <p14:creationId xmlns:p14="http://schemas.microsoft.com/office/powerpoint/2010/main" val="33093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853447" y="112265"/>
            <a:ext cx="648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ERD-</a:t>
            </a:r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E6ED71E-1E13-4743-AF03-5CDDE51FE53E}"/>
              </a:ext>
            </a:extLst>
          </p:cNvPr>
          <p:cNvGrpSpPr/>
          <p:nvPr/>
        </p:nvGrpSpPr>
        <p:grpSpPr>
          <a:xfrm>
            <a:off x="2676450" y="1147860"/>
            <a:ext cx="6839099" cy="5496131"/>
            <a:chOff x="3320372" y="1206230"/>
            <a:chExt cx="5531798" cy="4445540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1C780CC0-C831-4CD1-9C69-44F8371059A4}"/>
                </a:ext>
              </a:extLst>
            </p:cNvPr>
            <p:cNvSpPr/>
            <p:nvPr/>
          </p:nvSpPr>
          <p:spPr>
            <a:xfrm>
              <a:off x="3320372" y="1206230"/>
              <a:ext cx="5531798" cy="4445540"/>
            </a:xfrm>
            <a:prstGeom prst="roundRect">
              <a:avLst>
                <a:gd name="adj" fmla="val 41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806D4BC-B6CE-4D04-B6D3-5F05D490F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016" y="1315433"/>
              <a:ext cx="5220510" cy="4227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7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376791" y="112265"/>
            <a:ext cx="7438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Средства разработки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C477D8D-AB52-4369-979E-33EF2C6EF532}"/>
              </a:ext>
            </a:extLst>
          </p:cNvPr>
          <p:cNvGrpSpPr/>
          <p:nvPr/>
        </p:nvGrpSpPr>
        <p:grpSpPr>
          <a:xfrm>
            <a:off x="355285" y="2279397"/>
            <a:ext cx="2489200" cy="2279750"/>
            <a:chOff x="731793" y="1316016"/>
            <a:chExt cx="2489200" cy="2279750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28E55EC9-505A-41FD-A3A3-A04D590E0279}"/>
                </a:ext>
              </a:extLst>
            </p:cNvPr>
            <p:cNvSpPr/>
            <p:nvPr/>
          </p:nvSpPr>
          <p:spPr>
            <a:xfrm>
              <a:off x="731793" y="1316016"/>
              <a:ext cx="2489200" cy="2279750"/>
            </a:xfrm>
            <a:prstGeom prst="roundRect">
              <a:avLst>
                <a:gd name="adj" fmla="val 102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AC51CDB-8DFF-38A7-28D4-B31F85370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6" t="20443" r="23307" b="19792"/>
            <a:stretch/>
          </p:blipFill>
          <p:spPr>
            <a:xfrm>
              <a:off x="1109398" y="1496973"/>
              <a:ext cx="1733989" cy="1917836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52ED1E-8473-4DF8-A943-9E31F1CEFEEB}"/>
              </a:ext>
            </a:extLst>
          </p:cNvPr>
          <p:cNvGrpSpPr/>
          <p:nvPr/>
        </p:nvGrpSpPr>
        <p:grpSpPr>
          <a:xfrm>
            <a:off x="3364660" y="2279397"/>
            <a:ext cx="2489200" cy="2279750"/>
            <a:chOff x="2828847" y="2370055"/>
            <a:chExt cx="2489200" cy="2279750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FF58C333-AC96-4F50-AE2F-92A598D3358C}"/>
                </a:ext>
              </a:extLst>
            </p:cNvPr>
            <p:cNvSpPr/>
            <p:nvPr/>
          </p:nvSpPr>
          <p:spPr>
            <a:xfrm>
              <a:off x="2828847" y="2370055"/>
              <a:ext cx="2489200" cy="2279750"/>
            </a:xfrm>
            <a:prstGeom prst="roundRect">
              <a:avLst>
                <a:gd name="adj" fmla="val 102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9F3FA4D-3682-EA85-3BF8-DE2DB71A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5" t="3478" r="20693" b="4026"/>
            <a:stretch/>
          </p:blipFill>
          <p:spPr>
            <a:xfrm>
              <a:off x="3004356" y="2450985"/>
              <a:ext cx="2129687" cy="2117889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5BB9697-4200-4A51-8BD0-E3AC943F919B}"/>
              </a:ext>
            </a:extLst>
          </p:cNvPr>
          <p:cNvGrpSpPr/>
          <p:nvPr/>
        </p:nvGrpSpPr>
        <p:grpSpPr>
          <a:xfrm>
            <a:off x="6374035" y="2279397"/>
            <a:ext cx="2489200" cy="2420327"/>
            <a:chOff x="5259894" y="3252570"/>
            <a:chExt cx="2489200" cy="242032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F360C809-0E0E-47B9-9007-0510829F2BCF}"/>
                </a:ext>
              </a:extLst>
            </p:cNvPr>
            <p:cNvSpPr/>
            <p:nvPr/>
          </p:nvSpPr>
          <p:spPr>
            <a:xfrm>
              <a:off x="5259894" y="3252570"/>
              <a:ext cx="2489200" cy="2279750"/>
            </a:xfrm>
            <a:prstGeom prst="roundRect">
              <a:avLst>
                <a:gd name="adj" fmla="val 102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5A88C3D-7C2E-E9F8-6229-DEB269339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116" y="3464851"/>
              <a:ext cx="2208046" cy="220804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contourClr>
                <a:srgbClr val="8B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36E5D0F-5551-4943-BBEA-A8850484C544}"/>
              </a:ext>
            </a:extLst>
          </p:cNvPr>
          <p:cNvGrpSpPr/>
          <p:nvPr/>
        </p:nvGrpSpPr>
        <p:grpSpPr>
          <a:xfrm>
            <a:off x="9382700" y="2276475"/>
            <a:ext cx="2489200" cy="2279750"/>
            <a:chOff x="8647003" y="3069617"/>
            <a:chExt cx="2489200" cy="2279750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6FCCEDBA-AC0F-4647-B4C2-C9C71F3B292E}"/>
                </a:ext>
              </a:extLst>
            </p:cNvPr>
            <p:cNvSpPr/>
            <p:nvPr/>
          </p:nvSpPr>
          <p:spPr>
            <a:xfrm>
              <a:off x="8647003" y="3069617"/>
              <a:ext cx="2489200" cy="2279750"/>
            </a:xfrm>
            <a:prstGeom prst="roundRect">
              <a:avLst>
                <a:gd name="adj" fmla="val 102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9E2B121-E2CA-3830-D944-06C37CBFB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2519" y="3226433"/>
              <a:ext cx="1918167" cy="191816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contourClr>
                <a:srgbClr val="8B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436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698C26-AD2E-46D7-A836-AA8D792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12C9469-8F26-4EAA-B4DA-F4E8295BE4E6}"/>
              </a:ext>
            </a:extLst>
          </p:cNvPr>
          <p:cNvGrpSpPr/>
          <p:nvPr/>
        </p:nvGrpSpPr>
        <p:grpSpPr>
          <a:xfrm>
            <a:off x="122500" y="126458"/>
            <a:ext cx="1125763" cy="894946"/>
            <a:chOff x="842347" y="2159540"/>
            <a:chExt cx="1492291" cy="110895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5D347C5-1378-422E-9122-BB91CEE0DE56}"/>
                </a:ext>
              </a:extLst>
            </p:cNvPr>
            <p:cNvSpPr/>
            <p:nvPr/>
          </p:nvSpPr>
          <p:spPr>
            <a:xfrm>
              <a:off x="842347" y="2159540"/>
              <a:ext cx="1492291" cy="11089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8B60972-A885-475D-B94D-B5D982ADD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9" t="12235" r="15779" b="9923"/>
            <a:stretch/>
          </p:blipFill>
          <p:spPr>
            <a:xfrm>
              <a:off x="1021404" y="2276567"/>
              <a:ext cx="1174302" cy="874899"/>
            </a:xfrm>
            <a:prstGeom prst="rect">
              <a:avLst/>
            </a:prstGeom>
            <a:ln w="73025" cap="rnd">
              <a:noFill/>
              <a:round/>
            </a:ln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5E6E5AB-E4AA-4443-BE6F-45EA104C3DA7}"/>
              </a:ext>
            </a:extLst>
          </p:cNvPr>
          <p:cNvSpPr/>
          <p:nvPr/>
        </p:nvSpPr>
        <p:spPr>
          <a:xfrm>
            <a:off x="11527277" y="6244601"/>
            <a:ext cx="515566" cy="4966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99C58-95F3-4169-AD54-F63F12E5967D}"/>
              </a:ext>
            </a:extLst>
          </p:cNvPr>
          <p:cNvSpPr txBox="1"/>
          <p:nvPr/>
        </p:nvSpPr>
        <p:spPr>
          <a:xfrm>
            <a:off x="11643945" y="6269873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05981-0E72-4A03-A426-B57A7251C645}"/>
              </a:ext>
            </a:extLst>
          </p:cNvPr>
          <p:cNvSpPr txBox="1"/>
          <p:nvPr/>
        </p:nvSpPr>
        <p:spPr>
          <a:xfrm>
            <a:off x="2376791" y="112265"/>
            <a:ext cx="7438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Модульная схема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4F867B8-5737-40AE-AD57-FDCF5E7098CF}"/>
              </a:ext>
            </a:extLst>
          </p:cNvPr>
          <p:cNvGrpSpPr/>
          <p:nvPr/>
        </p:nvGrpSpPr>
        <p:grpSpPr>
          <a:xfrm>
            <a:off x="2498356" y="1021404"/>
            <a:ext cx="7195288" cy="5695943"/>
            <a:chOff x="3116094" y="1070043"/>
            <a:chExt cx="5959812" cy="4717914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42596BB5-798F-43D1-9B1C-531BB07BE3A1}"/>
                </a:ext>
              </a:extLst>
            </p:cNvPr>
            <p:cNvSpPr/>
            <p:nvPr/>
          </p:nvSpPr>
          <p:spPr>
            <a:xfrm>
              <a:off x="3116094" y="1070043"/>
              <a:ext cx="5959812" cy="4717914"/>
            </a:xfrm>
            <a:prstGeom prst="roundRect">
              <a:avLst>
                <a:gd name="adj" fmla="val 57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88728C2-FC29-4ECF-A8F7-8F1C9CAF1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5" b="2979"/>
            <a:stretch/>
          </p:blipFill>
          <p:spPr>
            <a:xfrm>
              <a:off x="3256311" y="1157209"/>
              <a:ext cx="5679378" cy="45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5001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344</Words>
  <Application>Microsoft Office PowerPoint</Application>
  <PresentationFormat>Широкоэкранный</PresentationFormat>
  <Paragraphs>97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Roboto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Теплых</dc:creator>
  <cp:lastModifiedBy>Сергей Теплых</cp:lastModifiedBy>
  <cp:revision>28</cp:revision>
  <dcterms:created xsi:type="dcterms:W3CDTF">2023-06-15T15:09:22Z</dcterms:created>
  <dcterms:modified xsi:type="dcterms:W3CDTF">2023-06-16T17:55:57Z</dcterms:modified>
</cp:coreProperties>
</file>